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826" r:id="rId2"/>
    <p:sldMasterId id="2147483849" r:id="rId3"/>
  </p:sldMasterIdLst>
  <p:notesMasterIdLst>
    <p:notesMasterId r:id="rId36"/>
  </p:notesMasterIdLst>
  <p:handoutMasterIdLst>
    <p:handoutMasterId r:id="rId37"/>
  </p:handoutMasterIdLst>
  <p:sldIdLst>
    <p:sldId id="257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7" r:id="rId27"/>
    <p:sldId id="288" r:id="rId28"/>
    <p:sldId id="290" r:id="rId29"/>
    <p:sldId id="285" r:id="rId30"/>
    <p:sldId id="286" r:id="rId31"/>
    <p:sldId id="289" r:id="rId32"/>
    <p:sldId id="282" r:id="rId33"/>
    <p:sldId id="283" r:id="rId34"/>
    <p:sldId id="284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6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E7E7"/>
    <a:srgbClr val="339933"/>
    <a:srgbClr val="BA3030"/>
    <a:srgbClr val="8E908F"/>
    <a:srgbClr val="9D9FA2"/>
    <a:srgbClr val="828381"/>
    <a:srgbClr val="A5A6A5"/>
    <a:srgbClr val="717074"/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2" autoAdjust="0"/>
    <p:restoredTop sz="99719" autoAdjust="0"/>
  </p:normalViewPr>
  <p:slideViewPr>
    <p:cSldViewPr snapToGrid="0" showGuides="1">
      <p:cViewPr varScale="1">
        <p:scale>
          <a:sx n="118" d="100"/>
          <a:sy n="118" d="100"/>
        </p:scale>
        <p:origin x="480" y="77"/>
      </p:cViewPr>
      <p:guideLst>
        <p:guide orient="horz" pos="1766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notesViewPr>
    <p:cSldViewPr snapToObjects="1" showGuides="1">
      <p:cViewPr varScale="1">
        <p:scale>
          <a:sx n="91" d="100"/>
          <a:sy n="91" d="100"/>
        </p:scale>
        <p:origin x="-4352" y="-120"/>
      </p:cViewPr>
      <p:guideLst>
        <p:guide orient="horz" pos="4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161507" y="8915400"/>
            <a:ext cx="534987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 smtClean="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863" y="685800"/>
            <a:ext cx="4740275" cy="2667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581400"/>
            <a:ext cx="5943600" cy="526517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8102" y="8954292"/>
            <a:ext cx="3617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57200" y="228602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58863" y="685800"/>
            <a:ext cx="4740275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5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2016 MAI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2016 main graphic hi-re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5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1962069"/>
            <a:ext cx="8388081" cy="134190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chemeClr val="bg1"/>
                </a:solidFill>
                <a:effectLst>
                  <a:glow rad="508000">
                    <a:schemeClr val="tx2">
                      <a:lumMod val="75000"/>
                      <a:alpha val="3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" y="2803525"/>
            <a:ext cx="9144000" cy="2339974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chemeClr val="bg1"/>
                </a:solidFill>
                <a:effectLst>
                  <a:glow>
                    <a:schemeClr val="tx2">
                      <a:lumMod val="7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0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432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52729"/>
            <a:ext cx="3527597" cy="2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172"/>
            <a:ext cx="1169987" cy="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W2016 main graphic no text or ta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rgbClr val="BABCBE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94" y="4606925"/>
            <a:ext cx="103781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3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2016 MAI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2016 main graphic hi-re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0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2016 main graphic no text or tab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10" name="Picture 9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2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58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i bkgd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chemeClr val="accent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chemeClr val="accent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6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i bkgd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6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 pyramid.jp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1962069"/>
            <a:ext cx="8388081" cy="134190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rgbClr val="000000"/>
                </a:solidFill>
                <a:effectLst>
                  <a:glow rad="508000">
                    <a:schemeClr val="bg1">
                      <a:alpha val="3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" y="2803525"/>
            <a:ext cx="9144000" cy="233997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rgbClr val="000000"/>
                </a:solidFill>
                <a:effectLst>
                  <a:glow>
                    <a:schemeClr val="tx2">
                      <a:lumMod val="7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8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2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2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0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6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VCE_CP_BLACK_LOCKUP-v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099"/>
            <a:ext cx="1170289" cy="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5"/>
            <a:ext cx="104137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2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W2016 MAI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2016 main graphic hi-res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1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1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W2016 main graphic no text or tab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0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10" name="Picture 9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3996" y="363539"/>
            <a:ext cx="5175204" cy="175101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40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400" cap="all" baseline="0">
                <a:solidFill>
                  <a:srgbClr val="717074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6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1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0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8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i bkgd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i bkgd wh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hite pyramid.jpg"/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7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1962069"/>
            <a:ext cx="8388081" cy="134190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rgbClr val="000000"/>
                </a:solidFill>
                <a:effectLst>
                  <a:glow rad="508000">
                    <a:schemeClr val="bg1">
                      <a:alpha val="3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pyramid w fla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" y="2803525"/>
            <a:ext cx="9144000" cy="2339974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lIns="0" tIns="0" rIns="0" bIns="0" anchor="ctr" anchorCtr="0">
            <a:noAutofit/>
          </a:bodyPr>
          <a:lstStyle>
            <a:lvl1pPr algn="ctr">
              <a:lnSpc>
                <a:spcPct val="90000"/>
              </a:lnSpc>
              <a:defRPr sz="4800" cap="all" baseline="0">
                <a:solidFill>
                  <a:srgbClr val="000000"/>
                </a:solidFill>
                <a:effectLst>
                  <a:glow>
                    <a:schemeClr val="tx2">
                      <a:lumMod val="75000"/>
                    </a:schemeClr>
                  </a:glow>
                </a:effectLst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7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599"/>
            <a:ext cx="40386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9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52689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  <a:latin typeface="+mn-lt"/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  <a:latin typeface="+mn-lt"/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9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i bkg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599"/>
            <a:ext cx="8458200" cy="3548063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7" name="Picture 6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5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deration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Federation Logo Lineup Jan201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60439"/>
            <a:ext cx="3524741" cy="2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votal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20" descr="Pivotal gre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3" y="4629151"/>
            <a:ext cx="787466" cy="1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RSA_NewLogo_Red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113" y="4625023"/>
            <a:ext cx="521257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VCE_CP_BLACK_LOCKUP-v5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63" y="4655099"/>
            <a:ext cx="1170289" cy="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stream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" name="Picture 2" descr="Virtustream no ta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4" y="4606925"/>
            <a:ext cx="1041373" cy="2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Mware co-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are logo Gra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13" y="4629149"/>
            <a:ext cx="1045441" cy="158968"/>
          </a:xfrm>
          <a:prstGeom prst="rect">
            <a:avLst/>
          </a:prstGeom>
        </p:spPr>
      </p:pic>
      <p:sp>
        <p:nvSpPr>
          <p:cNvPr id="16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399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3" y="657225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i bkg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7" name="Picture 6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yramid dark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0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6" name="Picture 5" descr="EMC-Tab-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3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2016 EMC Corporation. All rights reserved.</a:t>
            </a:r>
          </a:p>
        </p:txBody>
      </p:sp>
      <p:pic>
        <p:nvPicPr>
          <p:cNvPr id="5" name="Picture 4" descr="EMC-Tab-RGB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687" r:id="rId2"/>
    <p:sldLayoutId id="2147483688" r:id="rId3"/>
    <p:sldLayoutId id="2147483693" r:id="rId4"/>
    <p:sldLayoutId id="2147483694" r:id="rId5"/>
    <p:sldLayoutId id="2147483821" r:id="rId6"/>
    <p:sldLayoutId id="2147483822" r:id="rId7"/>
    <p:sldLayoutId id="2147483695" r:id="rId8"/>
    <p:sldLayoutId id="2147483823" r:id="rId9"/>
    <p:sldLayoutId id="2147483824" r:id="rId10"/>
    <p:sldLayoutId id="2147483825" r:id="rId11"/>
    <p:sldLayoutId id="2147483696" r:id="rId12"/>
    <p:sldLayoutId id="2147483697" r:id="rId13"/>
    <p:sldLayoutId id="2147483700" r:id="rId14"/>
    <p:sldLayoutId id="2147483703" r:id="rId15"/>
    <p:sldLayoutId id="2147483809" r:id="rId16"/>
    <p:sldLayoutId id="2147483808" r:id="rId17"/>
    <p:sldLayoutId id="2147483807" r:id="rId18"/>
    <p:sldLayoutId id="2147483811" r:id="rId19"/>
    <p:sldLayoutId id="2147483819" r:id="rId20"/>
    <p:sldLayoutId id="2147483810" r:id="rId21"/>
    <p:sldLayoutId id="2147483711" r:id="rId2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2" name="Picture 1" descr="EMC-Tab-RGB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1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algn="r"/>
            <a:fld id="{61F684CE-B7BB-4223-BA2B-B47808B845F1}" type="slidenum">
              <a:rPr lang="en-US" smtClean="0">
                <a:solidFill>
                  <a:srgbClr val="717074"/>
                </a:solidFill>
              </a:rPr>
              <a:pPr algn="r"/>
              <a:t>‹#›</a:t>
            </a:fld>
            <a:endParaRPr lang="en-US" dirty="0" smtClean="0">
              <a:solidFill>
                <a:srgbClr val="71707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gray">
          <a:xfrm>
            <a:off x="366714" y="5033041"/>
            <a:ext cx="21672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en-US" sz="600" dirty="0" smtClean="0">
                <a:solidFill>
                  <a:srgbClr val="717074"/>
                </a:solidFill>
              </a:rPr>
              <a:t>© Copyright 2016 EMC Corporation. All rights reserved.</a:t>
            </a:r>
          </a:p>
        </p:txBody>
      </p:sp>
      <p:pic>
        <p:nvPicPr>
          <p:cNvPr id="2" name="Picture 1" descr="EMC-Tab-RGB.jp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7869" y="4610353"/>
            <a:ext cx="621792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0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  <p:sldLayoutId id="2147483867" r:id="rId18"/>
    <p:sldLayoutId id="2147483868" r:id="rId19"/>
    <p:sldLayoutId id="2147483869" r:id="rId20"/>
    <p:sldLayoutId id="2147483870" r:id="rId21"/>
    <p:sldLayoutId id="2147483871" r:id="rId2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3.png"/><Relationship Id="rId18" Type="http://schemas.openxmlformats.org/officeDocument/2006/relationships/image" Target="../media/image60.png"/><Relationship Id="rId3" Type="http://schemas.openxmlformats.org/officeDocument/2006/relationships/image" Target="../media/image55.gif"/><Relationship Id="rId21" Type="http://schemas.openxmlformats.org/officeDocument/2006/relationships/image" Target="../media/image63.png"/><Relationship Id="rId7" Type="http://schemas.openxmlformats.org/officeDocument/2006/relationships/image" Target="../media/image39.png"/><Relationship Id="rId12" Type="http://schemas.openxmlformats.org/officeDocument/2006/relationships/image" Target="../media/image51.png"/><Relationship Id="rId17" Type="http://schemas.openxmlformats.org/officeDocument/2006/relationships/image" Target="../media/image59.png"/><Relationship Id="rId2" Type="http://schemas.openxmlformats.org/officeDocument/2006/relationships/image" Target="../media/image54.jpe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.png"/><Relationship Id="rId11" Type="http://schemas.openxmlformats.org/officeDocument/2006/relationships/image" Target="../media/image49.jpeg"/><Relationship Id="rId5" Type="http://schemas.openxmlformats.org/officeDocument/2006/relationships/image" Target="../media/image36.png"/><Relationship Id="rId15" Type="http://schemas.openxmlformats.org/officeDocument/2006/relationships/image" Target="../media/image57.png"/><Relationship Id="rId10" Type="http://schemas.openxmlformats.org/officeDocument/2006/relationships/image" Target="../media/image47.jpeg"/><Relationship Id="rId19" Type="http://schemas.openxmlformats.org/officeDocument/2006/relationships/image" Target="../media/image61.png"/><Relationship Id="rId4" Type="http://schemas.openxmlformats.org/officeDocument/2006/relationships/image" Target="../media/image35.png"/><Relationship Id="rId9" Type="http://schemas.openxmlformats.org/officeDocument/2006/relationships/image" Target="../media/image46.jpe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jpeg"/><Relationship Id="rId12" Type="http://schemas.openxmlformats.org/officeDocument/2006/relationships/image" Target="../media/image8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5.png"/><Relationship Id="rId11" Type="http://schemas.openxmlformats.org/officeDocument/2006/relationships/image" Target="../media/image82.png"/><Relationship Id="rId5" Type="http://schemas.openxmlformats.org/officeDocument/2006/relationships/image" Target="../media/image64.jpe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piatti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Learning to code while doing your day job	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Damian Karlson</a:t>
            </a:r>
          </a:p>
          <a:p>
            <a:r>
              <a:rPr lang="en-US" dirty="0" smtClean="0"/>
              <a:t>Brent </a:t>
            </a:r>
            <a:r>
              <a:rPr lang="en-US" dirty="0" err="1" smtClean="0"/>
              <a:t>Piatti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smtClean="0"/>
              <a:t>Great way to practice precise, disciplined, abstract thinking</a:t>
            </a:r>
          </a:p>
          <a:p>
            <a:r>
              <a:rPr lang="en-US" sz="2000" smtClean="0"/>
              <a:t>Understanding the end user community you're serving can benefit you professionally and personally</a:t>
            </a:r>
          </a:p>
          <a:p>
            <a:r>
              <a:rPr lang="en-US" sz="2000" smtClean="0"/>
              <a:t>Emerging operating models &amp; technologies are your responsibility to learn</a:t>
            </a:r>
          </a:p>
          <a:p>
            <a:r>
              <a:rPr lang="en-US" sz="2000" smtClean="0"/>
              <a:t>Be a subject matter expert that understands the challenges facing your company's developers</a:t>
            </a:r>
          </a:p>
          <a:p>
            <a:r>
              <a:rPr lang="en-US" sz="2000" smtClean="0"/>
              <a:t>Think about IT programmatically rather than "next, next, finish"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you should learn to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If </a:t>
            </a:r>
            <a:r>
              <a:rPr lang="en-US" sz="2000" dirty="0"/>
              <a:t>you script (</a:t>
            </a:r>
            <a:r>
              <a:rPr lang="en-US" sz="2000" dirty="0" smtClean="0"/>
              <a:t>PowerShell/</a:t>
            </a:r>
            <a:r>
              <a:rPr lang="en-US" sz="2000" dirty="0" err="1" smtClean="0"/>
              <a:t>PowerCLI</a:t>
            </a:r>
            <a:r>
              <a:rPr lang="en-US" sz="2000" dirty="0"/>
              <a:t>, bash, batch) or interact with REST APIs, learning to code is a minor </a:t>
            </a:r>
            <a:r>
              <a:rPr lang="en-US" sz="2000" dirty="0" smtClean="0"/>
              <a:t>hop</a:t>
            </a:r>
          </a:p>
          <a:p>
            <a:r>
              <a:rPr lang="en-US" sz="2000" dirty="0" smtClean="0"/>
              <a:t>Learning </a:t>
            </a:r>
            <a:r>
              <a:rPr lang="en-US" sz="2000" dirty="0"/>
              <a:t>languages such as python, </a:t>
            </a:r>
            <a:r>
              <a:rPr lang="en-US" sz="2000" dirty="0" err="1"/>
              <a:t>perl</a:t>
            </a:r>
            <a:r>
              <a:rPr lang="en-US" sz="2000" dirty="0"/>
              <a:t>, or go are directly applicable to your day </a:t>
            </a:r>
            <a:r>
              <a:rPr lang="en-US" sz="2000" dirty="0" smtClean="0"/>
              <a:t>job</a:t>
            </a:r>
          </a:p>
          <a:p>
            <a:pPr lvl="1"/>
            <a:r>
              <a:rPr lang="en-US" sz="1800" dirty="0" smtClean="0"/>
              <a:t>think </a:t>
            </a:r>
            <a:r>
              <a:rPr lang="en-US" sz="1800" dirty="0"/>
              <a:t>APIs for VMware, EMC, OpenStack, AWS, etc.</a:t>
            </a:r>
          </a:p>
          <a:p>
            <a:r>
              <a:rPr lang="en-US" sz="2000" dirty="0" smtClean="0"/>
              <a:t>Contribute </a:t>
            </a:r>
            <a:r>
              <a:rPr lang="en-US" sz="2000" dirty="0"/>
              <a:t>to open source projects (EMC Code, for example) based on your real world interactions &amp; implementation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you should still learn to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/>
              <a:t>news: there are a multitude of free or very low cost learning resources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More </a:t>
            </a:r>
            <a:r>
              <a:rPr lang="en-US" dirty="0"/>
              <a:t>good news: positioning yourself for that next step in your career is a best practice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Convincing your boss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Codecadamy</a:t>
            </a:r>
            <a:r>
              <a:rPr lang="en-US" dirty="0" smtClean="0"/>
              <a:t>: Python, Ruby,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Pivotal: Introduction to Cloud Foundry</a:t>
            </a:r>
          </a:p>
          <a:p>
            <a:r>
              <a:rPr lang="en-US" dirty="0" err="1" smtClean="0"/>
              <a:t>PluralSight</a:t>
            </a:r>
            <a:endParaRPr lang="en-US" dirty="0"/>
          </a:p>
          <a:p>
            <a:pPr lvl="1"/>
            <a:r>
              <a:rPr lang="en-US" dirty="0" smtClean="0"/>
              <a:t>(VMware </a:t>
            </a:r>
            <a:r>
              <a:rPr lang="en-US" dirty="0" err="1" smtClean="0"/>
              <a:t>vExpert</a:t>
            </a:r>
            <a:r>
              <a:rPr lang="en-US" dirty="0" smtClean="0"/>
              <a:t> benefit!)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vBrownBag</a:t>
            </a:r>
            <a:r>
              <a:rPr lang="en-US" dirty="0" smtClean="0"/>
              <a:t> TechTalks and podcast</a:t>
            </a:r>
          </a:p>
          <a:p>
            <a:r>
              <a:rPr lang="en-US" dirty="0" smtClean="0"/>
              <a:t>FreeCodeCamp.com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2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032077"/>
            <a:ext cx="9144000" cy="953309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Dis’comfort</a:t>
            </a:r>
            <a:r>
              <a:rPr lang="en-US" dirty="0" smtClean="0"/>
              <a:t> zone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Brent m. Piatti – Systems engineer</a:t>
            </a:r>
          </a:p>
          <a:p>
            <a:r>
              <a:rPr lang="en-US" sz="1100" dirty="0" smtClean="0"/>
              <a:t>	</a:t>
            </a:r>
            <a:endParaRPr lang="en-US" sz="1100" dirty="0"/>
          </a:p>
        </p:txBody>
      </p:sp>
      <p:pic>
        <p:nvPicPr>
          <p:cNvPr id="1026" name="Picture 2" descr="http://myndset.com/wp-content/uploads/2015/10/podcast-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8" y="4634937"/>
            <a:ext cx="406724" cy="4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796632" y="4771667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buFont typeface="Arial"/>
              <a:buNone/>
              <a:defRPr sz="1600" kern="1200" cap="all" baseline="0">
                <a:solidFill>
                  <a:schemeClr val="bg2"/>
                </a:solidFill>
                <a:latin typeface="+mj-lt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rgbClr val="717074"/>
                </a:solidFill>
              </a:rPr>
              <a:t>The hot aisle		@</a:t>
            </a:r>
            <a:r>
              <a:rPr lang="en-US" sz="1000" dirty="0" err="1" smtClean="0">
                <a:solidFill>
                  <a:srgbClr val="717074"/>
                </a:solidFill>
              </a:rPr>
              <a:t>Brentpiatti</a:t>
            </a:r>
            <a:r>
              <a:rPr lang="en-US" sz="1000" dirty="0" smtClean="0">
                <a:solidFill>
                  <a:srgbClr val="717074"/>
                </a:solidFill>
              </a:rPr>
              <a:t>        		    brentpiatti.com</a:t>
            </a:r>
          </a:p>
          <a:p>
            <a:r>
              <a:rPr lang="en-US" sz="1100" dirty="0" smtClean="0">
                <a:solidFill>
                  <a:srgbClr val="717074"/>
                </a:solidFill>
              </a:rPr>
              <a:t>	</a:t>
            </a:r>
            <a:endParaRPr lang="en-US" sz="1100" dirty="0">
              <a:solidFill>
                <a:srgbClr val="717074"/>
              </a:solidFill>
            </a:endParaRPr>
          </a:p>
        </p:txBody>
      </p:sp>
      <p:pic>
        <p:nvPicPr>
          <p:cNvPr id="1028" name="Picture 4" descr="https://pixabay.com/static/uploads/photo/2013/06/07/09/53/twitter-117595_960_7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1" y="4682890"/>
            <a:ext cx="328969" cy="3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3461" y="5024184"/>
            <a:ext cx="2208245" cy="119316"/>
          </a:xfrm>
          <a:prstGeom prst="rect">
            <a:avLst/>
          </a:prstGeom>
          <a:solidFill>
            <a:schemeClr val="bg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http://www.winterparkevents.com/wp-content/uploads/2015/06/Blo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05" y="4694804"/>
            <a:ext cx="612157" cy="34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>
            <a:spLocks noGrp="1"/>
          </p:cNvSpPr>
          <p:nvPr>
            <p:ph type="ctrTitle"/>
          </p:nvPr>
        </p:nvSpPr>
        <p:spPr>
          <a:xfrm>
            <a:off x="714375" y="2678237"/>
            <a:ext cx="7620000" cy="428625"/>
          </a:xfrm>
        </p:spPr>
        <p:txBody>
          <a:bodyPr/>
          <a:lstStyle/>
          <a:p>
            <a:r>
              <a:rPr lang="en-US" sz="3200" dirty="0" smtClean="0"/>
              <a:t>A tech podcast for you, by you</a:t>
            </a:r>
            <a:endParaRPr lang="en-US" sz="3200" dirty="0"/>
          </a:p>
        </p:txBody>
      </p:sp>
      <p:pic>
        <p:nvPicPr>
          <p:cNvPr id="5122" name="Picture 2" descr="http://static1.actualidadipad.com/wp-content/uploads/2013/03/iTu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848351"/>
            <a:ext cx="1717675" cy="11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5" y="206375"/>
            <a:ext cx="2159000" cy="2159000"/>
          </a:xfrm>
          <a:prstGeom prst="rect">
            <a:avLst/>
          </a:prstGeom>
        </p:spPr>
      </p:pic>
      <p:pic>
        <p:nvPicPr>
          <p:cNvPr id="5124" name="Picture 4" descr="http://www.just5.com/content/img/androi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3848351"/>
            <a:ext cx="1136650" cy="11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3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Book Antiqua" panose="02040602050305030304" pitchFamily="18" charset="0"/>
              </a:rPr>
              <a:t>Guests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268" y="2279904"/>
            <a:ext cx="1191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717074"/>
                </a:solidFill>
                <a:latin typeface="Calibri Light" panose="020F0302020204030204" pitchFamily="34" charset="0"/>
              </a:rPr>
              <a:t>Kohsuke</a:t>
            </a:r>
            <a:endParaRPr lang="en-US" i="1" dirty="0" smtClean="0">
              <a:solidFill>
                <a:srgbClr val="717074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Kawaguchi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42393" y="2257696"/>
            <a:ext cx="1002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Patrick</a:t>
            </a:r>
          </a:p>
          <a:p>
            <a:pPr algn="ctr"/>
            <a:r>
              <a:rPr lang="en-US" i="1" dirty="0" err="1" smtClean="0">
                <a:solidFill>
                  <a:srgbClr val="717074"/>
                </a:solidFill>
                <a:latin typeface="Calibri Light" panose="020F0302020204030204" pitchFamily="34" charset="0"/>
              </a:rPr>
              <a:t>Mcfaden</a:t>
            </a:r>
            <a:endParaRPr lang="en-US" i="1" dirty="0" smtClean="0">
              <a:solidFill>
                <a:srgbClr val="717074"/>
              </a:solidFill>
              <a:latin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16611" y="223287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Jason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Hand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91569" y="2279904"/>
            <a:ext cx="752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Clint</a:t>
            </a:r>
          </a:p>
          <a:p>
            <a:pPr algn="ctr"/>
            <a:r>
              <a:rPr lang="en-US" i="1" dirty="0" err="1" smtClean="0">
                <a:solidFill>
                  <a:srgbClr val="717074"/>
                </a:solidFill>
                <a:latin typeface="Calibri Light" panose="020F0302020204030204" pitchFamily="34" charset="0"/>
              </a:rPr>
              <a:t>Kitson</a:t>
            </a:r>
            <a:endParaRPr lang="en-US" i="1" dirty="0" smtClean="0">
              <a:solidFill>
                <a:srgbClr val="717074"/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83217" y="2257696"/>
            <a:ext cx="1301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Thomas</a:t>
            </a:r>
          </a:p>
          <a:p>
            <a:pPr algn="ctr"/>
            <a:r>
              <a:rPr lang="en-US" i="1" dirty="0" err="1" smtClean="0">
                <a:solidFill>
                  <a:srgbClr val="717074"/>
                </a:solidFill>
                <a:latin typeface="Calibri Light" panose="020F0302020204030204" pitchFamily="34" charset="0"/>
              </a:rPr>
              <a:t>Rampelberg</a:t>
            </a:r>
            <a:endParaRPr lang="en-US" i="1" dirty="0" smtClean="0">
              <a:solidFill>
                <a:srgbClr val="717074"/>
              </a:solidFill>
              <a:latin typeface="Calibri Light" panose="020F0302020204030204" pitchFamily="34" charset="0"/>
            </a:endParaRPr>
          </a:p>
        </p:txBody>
      </p:sp>
      <p:pic>
        <p:nvPicPr>
          <p:cNvPr id="2" name="Picture 2" descr="https://2.bp.blogspot.com/-lekLO4YqWoM/VtcNVDREUPI/AAAAAAAABIU/tEXtS0tG2w8/s200/pic_award_kawaguc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03" y="892936"/>
            <a:ext cx="1388620" cy="138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88" y="892937"/>
            <a:ext cx="1394388" cy="1394388"/>
          </a:xfrm>
          <a:prstGeom prst="rect">
            <a:avLst/>
          </a:prstGeom>
        </p:spPr>
      </p:pic>
      <p:pic>
        <p:nvPicPr>
          <p:cNvPr id="6" name="Picture 4" descr="http://3.bp.blogspot.com/-1slE2tkrftU/VqgkQjFhK3I/AAAAAAAABG8/YCTOz0lKa2s/s1600/Jason%2BHa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22" y="889601"/>
            <a:ext cx="1368095" cy="13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3.bp.blogspot.com/-j4vzR3xn-Yg/Vp42zXepbEI/AAAAAAAABGo/6RiNRunBTwo/s200/Patrick%2BMcFad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25" y="901907"/>
            <a:ext cx="1377997" cy="13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1.bp.blogspot.com/-D-Qb1wE3_fY/VnF3WRbGVQI/AAAAAAAABF4/vzucB-oQhX4/s200/Kits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66" y="889601"/>
            <a:ext cx="1359741" cy="13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42" y="2926235"/>
            <a:ext cx="1714500" cy="1562100"/>
          </a:xfrm>
          <a:prstGeom prst="rect">
            <a:avLst/>
          </a:prstGeom>
        </p:spPr>
      </p:pic>
      <p:pic>
        <p:nvPicPr>
          <p:cNvPr id="10" name="Picture 10" descr="http://events.linuxfoundation.org/sites/events/files/styles/sponsor_logo_large/public/sponsor-logos/logo_mesosphere_new_0.png?itok=dZ5ddX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42" y="3114933"/>
            <a:ext cx="1731489" cy="118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16315-presscdn-0-27.pagely.netdna-cdn.com/wp-content/uploads/2014/07/datastax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01" y="3036493"/>
            <a:ext cx="1254251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upload.wikimedia.org/wikipedia/commons/thumb/5/5e/Cassandra_logo.svg/279px-Cassandra_logo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25" y="3461154"/>
            <a:ext cx="1116823" cy="7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6122" y="3114933"/>
            <a:ext cx="1284694" cy="1228167"/>
          </a:xfrm>
          <a:prstGeom prst="rect">
            <a:avLst/>
          </a:prstGeom>
        </p:spPr>
      </p:pic>
      <p:pic>
        <p:nvPicPr>
          <p:cNvPr id="15" name="Picture 16" descr="http://code.emc.com/images-content/logo-emc-cod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90" y="3057421"/>
            <a:ext cx="1077875" cy="124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4.bp.blogspot.com/-0UW1D1F1ebQ/ViXTx9YA4YI/AAAAAAAAA7Q/kW2ex0xe9z8/s200/Steve%2BFranc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07" y="892936"/>
            <a:ext cx="1386968" cy="13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2.bp.blogspot.com/-yrA3w93OkQM/ViXVE0zDKHI/AAAAAAAAA7c/sM5PwLtnS5A/s200/A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80" y="892936"/>
            <a:ext cx="1322705" cy="13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.bp.blogspot.com/-jIgxVA9Pu7I/ViXV2M7PUgI/AAAAAAAAA7s/1EbmB3k3jtY/s200/bi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90" y="892936"/>
            <a:ext cx="1227467" cy="13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3.bp.blogspot.com/-AJJdt8wwDTY/ViXXlSszDFI/AAAAAAAAA8A/iM5AbiNGQ3Y/s200/Ash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4" y="892936"/>
            <a:ext cx="1386968" cy="13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560587841445445632/YAgfrk50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062" y="892936"/>
            <a:ext cx="1386968" cy="13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pbs.twimg.com/profile_images/539829382894743553/HsaYBN7w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4" y="3113559"/>
            <a:ext cx="1010652" cy="10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009" y="2947737"/>
            <a:ext cx="1333166" cy="11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upload.wikimedia.org/wikipedia/en/b/bd/GoPivotal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51" y="3113559"/>
            <a:ext cx="1007361" cy="2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puppetlabs.com/wp-content/uploads/2010/12/PL_logo_vertical_RGB_l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31" y="3535974"/>
            <a:ext cx="736600" cy="10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upload.wikimedia.org/wikipedia/en/c/ce/Cloudscaling_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688" y="3113559"/>
            <a:ext cx="1180954" cy="21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www.citrix.com/blogs/wp-content/uploads/2015/04/OpenStack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76" y="3478518"/>
            <a:ext cx="1057881" cy="10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startup50.com/wp-content/uploads/2014/12/hashicorp_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89" y="3113559"/>
            <a:ext cx="1478761" cy="2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hbrgtech.github.io/pattern-lab-team-workflow/img/vagrant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48" y="3497083"/>
            <a:ext cx="726641" cy="8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</p:spPr>
        <p:txBody>
          <a:bodyPr/>
          <a:lstStyle/>
          <a:p>
            <a:pPr algn="ctr"/>
            <a:r>
              <a:rPr lang="en-US" sz="3600" b="1" dirty="0" smtClean="0">
                <a:latin typeface="Book Antiqua" panose="02040602050305030304" pitchFamily="18" charset="0"/>
              </a:rPr>
              <a:t>Guests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8501" y="2279904"/>
            <a:ext cx="1234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Ashley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McNamara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72956" y="2257696"/>
            <a:ext cx="1340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Andrew Clay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Shafer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7052" y="2232879"/>
            <a:ext cx="756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Randy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Bias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2566" y="2279904"/>
            <a:ext cx="119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Mitchell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Hashimoto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02028" y="2257696"/>
            <a:ext cx="86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Steve</a:t>
            </a:r>
          </a:p>
          <a:p>
            <a:pPr algn="ctr"/>
            <a:r>
              <a:rPr lang="en-US" i="1" dirty="0" smtClean="0">
                <a:solidFill>
                  <a:srgbClr val="717074"/>
                </a:solidFill>
                <a:latin typeface="Calibri Light" panose="020F0302020204030204" pitchFamily="34" charset="0"/>
              </a:rPr>
              <a:t>Francia</a:t>
            </a:r>
          </a:p>
        </p:txBody>
      </p:sp>
    </p:spTree>
    <p:extLst>
      <p:ext uri="{BB962C8B-B14F-4D97-AF65-F5344CB8AC3E}">
        <p14:creationId xmlns:p14="http://schemas.microsoft.com/office/powerpoint/2010/main" val="61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http://files.idg.co.kr/ciokr/slide_image_1_apache-had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22" y="839364"/>
            <a:ext cx="1484745" cy="11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metrouk2.files.wordpress.com/2016/04/britney-confu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572" y="1674147"/>
            <a:ext cx="3708599" cy="20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0427" y="112047"/>
            <a:ext cx="1714500" cy="1562100"/>
          </a:xfrm>
          <a:prstGeom prst="rect">
            <a:avLst/>
          </a:prstGeom>
        </p:spPr>
      </p:pic>
      <p:pic>
        <p:nvPicPr>
          <p:cNvPr id="6" name="Picture 5" descr="http://events.linuxfoundation.org/sites/events/files/styles/sponsor_logo_large/public/sponsor-logos/logo_mesosphere_new_0.png?itok=dZ5ddX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" y="2043250"/>
            <a:ext cx="1731489" cy="118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upload.wikimedia.org/wikipedia/commons/thumb/5/5e/Cassandra_logo.svg/279px-Cassandra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2" y="3487779"/>
            <a:ext cx="1116823" cy="74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511" y="2052512"/>
            <a:ext cx="1195205" cy="1142616"/>
          </a:xfrm>
          <a:prstGeom prst="rect">
            <a:avLst/>
          </a:prstGeom>
        </p:spPr>
      </p:pic>
      <p:pic>
        <p:nvPicPr>
          <p:cNvPr id="9" name="Picture 8" descr="http://code.emc.com/images-content/logo-emc-cod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56" y="2221954"/>
            <a:ext cx="967852" cy="111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pbs.twimg.com/profile_images/539829382894743553/HsaYBN7w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189" y="4133886"/>
            <a:ext cx="1010652" cy="101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developer.ibm.com/bluemix/wp-content/uploads/sites/20/2015/04/docker-100275159-orig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916" y="3946861"/>
            <a:ext cx="1333166" cy="11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https://puppetlabs.com/wp-content/uploads/2010/12/PL_logo_vertical_RGB_lg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95" y="4008974"/>
            <a:ext cx="736600" cy="10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https://www.citrix.com/blogs/wp-content/uploads/2015/04/OpenStack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79" y="3384376"/>
            <a:ext cx="1057881" cy="10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hbrgtech.github.io/pattern-lab-team-workflow/img/vagran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023" y="3999290"/>
            <a:ext cx="726641" cy="8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3.amazonaws.com/opscode-corpsite/assets/121/pic-chef-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88" y="293504"/>
            <a:ext cx="1220348" cy="119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37" y="137104"/>
            <a:ext cx="1527309" cy="6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skytap.com/wp-content/uploads/2015/12/SetWidth360-ansible-logo-black-square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349" y="86969"/>
            <a:ext cx="1418037" cy="118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socallinuxexpo.org/scale11x-supporting/default/files/logos/whiteABOVEweb-0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98" y="527321"/>
            <a:ext cx="1796091" cy="10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e/ea/Spark-logo-192x100px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68" y="2157279"/>
            <a:ext cx="977424" cy="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flink.apache.org/img/navbar-brand-logo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92" y="3131607"/>
            <a:ext cx="1905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hortonworks.com/wp-content/uploads/2014/08/kafka-logo-wide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70" y="141401"/>
            <a:ext cx="1825530" cy="9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blog.arungupta.me/wp-content/uploads/2015/01/kubernetes-logo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15" y="1035486"/>
            <a:ext cx="1083793" cy="9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41294" y="706582"/>
            <a:ext cx="4747434" cy="3387436"/>
            <a:chOff x="622853" y="416449"/>
            <a:chExt cx="2401818" cy="1598710"/>
          </a:xfrm>
        </p:grpSpPr>
        <p:pic>
          <p:nvPicPr>
            <p:cNvPr id="5" name="Picture 8" descr="http://i.kinja-img.com/gawker-media/image/upload/t7vdvsfpipcccqqdktab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3" y="416449"/>
              <a:ext cx="2401818" cy="159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https://upload.wikimedia.org/wikipedia/en/thumb/c/cb/Raspberry_Pi_Logo.svg/474px-Raspberry_Pi_Logo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09" y="919700"/>
              <a:ext cx="491430" cy="62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423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Hyper-convergence </a:t>
            </a:r>
            <a:r>
              <a:rPr lang="en-US" sz="2000" dirty="0"/>
              <a:t>has merged silos</a:t>
            </a:r>
          </a:p>
          <a:p>
            <a:r>
              <a:rPr lang="en-US" sz="2000" dirty="0" smtClean="0"/>
              <a:t>Infrastructure </a:t>
            </a:r>
            <a:r>
              <a:rPr lang="en-US" sz="2000" dirty="0"/>
              <a:t>&amp; platform as a service has put the focus on running IT as a business</a:t>
            </a:r>
          </a:p>
          <a:p>
            <a:r>
              <a:rPr lang="en-US" sz="2000" dirty="0" smtClean="0"/>
              <a:t>Public </a:t>
            </a:r>
            <a:r>
              <a:rPr lang="en-US" sz="2000" dirty="0"/>
              <a:t>cloud technologies are easy to consume</a:t>
            </a:r>
          </a:p>
          <a:p>
            <a:r>
              <a:rPr lang="en-US" sz="2000" dirty="0" smtClean="0"/>
              <a:t>Business </a:t>
            </a:r>
            <a:r>
              <a:rPr lang="en-US" sz="2000" dirty="0"/>
              <a:t>agility is key</a:t>
            </a:r>
          </a:p>
          <a:p>
            <a:r>
              <a:rPr lang="en-US" sz="2000" dirty="0" smtClean="0"/>
              <a:t>Regulatory-unnecessary </a:t>
            </a:r>
            <a:r>
              <a:rPr lang="en-US" sz="2000" dirty="0"/>
              <a:t>silos encourage kingdom building and "us vs. them" mentalities</a:t>
            </a:r>
          </a:p>
          <a:p>
            <a:r>
              <a:rPr lang="en-US" sz="2000" dirty="0" smtClean="0"/>
              <a:t>Effective </a:t>
            </a:r>
            <a:r>
              <a:rPr lang="en-US" sz="2000" dirty="0"/>
              <a:t>&amp; timely delivery of applications requires development &amp; operational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IT world has changed</a:t>
            </a:r>
          </a:p>
        </p:txBody>
      </p:sp>
    </p:spTree>
    <p:extLst>
      <p:ext uri="{BB962C8B-B14F-4D97-AF65-F5344CB8AC3E}">
        <p14:creationId xmlns:p14="http://schemas.microsoft.com/office/powerpoint/2010/main" val="15165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implematters.com/wp-content/uploads/2015/01/aaa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634" y="1277125"/>
            <a:ext cx="2232025" cy="120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24" y="2478985"/>
            <a:ext cx="75533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57" y="571523"/>
            <a:ext cx="1631284" cy="4036167"/>
          </a:xfrm>
          <a:prstGeom prst="rect">
            <a:avLst/>
          </a:prstGeom>
        </p:spPr>
      </p:pic>
      <p:pic>
        <p:nvPicPr>
          <p:cNvPr id="2052" name="Picture 4" descr="http://www.androidpolice.com/wp-content/uploads/2014/11/nexus2cee_AmazonEcho-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93" y="539981"/>
            <a:ext cx="4099249" cy="409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vboxx.nl/wp-content/uploads/2015/02/hardware-serv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33" y="2488624"/>
            <a:ext cx="1963485" cy="196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corporate.discovery.com/wp-content/uploads/2016/02/Screen-Shot-2016-02-19-at-9.39.30-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06" y="4522583"/>
            <a:ext cx="2766529" cy="6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goellnerprinting.com/images/resources/softwa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226" y="571523"/>
            <a:ext cx="1593298" cy="166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ostrato.com/wp-content/uploads/2015/04/awslogo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27" y="3072647"/>
            <a:ext cx="2225482" cy="144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images.clipartpanda.com/tinkerbell-clip-art-aceXdeoc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051" y="443948"/>
            <a:ext cx="4967552" cy="38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120887" y="1742661"/>
            <a:ext cx="2935356" cy="1583635"/>
          </a:xfrm>
          <a:prstGeom prst="roundRect">
            <a:avLst/>
          </a:prstGeom>
          <a:noFill/>
          <a:ln w="127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098" name="Picture 2" descr="https://lh3.googleusercontent.com/-c9bKgaRfC3Q/AAAAAAAAAAI/AAAAAAAAJUE/Eo2MLCqyiZs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57" y="1921566"/>
            <a:ext cx="970722" cy="97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77" y="1808026"/>
            <a:ext cx="1284448" cy="106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29" y="2892288"/>
            <a:ext cx="2705100" cy="3238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72020" y="0"/>
            <a:ext cx="2401818" cy="1598710"/>
            <a:chOff x="622853" y="416449"/>
            <a:chExt cx="2401818" cy="1598710"/>
          </a:xfrm>
        </p:grpSpPr>
        <p:pic>
          <p:nvPicPr>
            <p:cNvPr id="4104" name="Picture 8" descr="http://i.kinja-img.com/gawker-media/image/upload/t7vdvsfpipcccqqdktab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3" y="416449"/>
              <a:ext cx="2401818" cy="1598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https://upload.wikimedia.org/wikipedia/en/thumb/c/cb/Raspberry_Pi_Logo.svg/474px-Raspberry_Pi_Logo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09" y="919700"/>
              <a:ext cx="491430" cy="62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8" name="Picture 12" descr="http://www.raspberrypi-spy.co.uk/wp-content/uploads/2013/01/tightvnc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23" y="161012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echnorseindia.files.wordpress.com/2012/03/vlc-logo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81" y="3139937"/>
            <a:ext cx="1909417" cy="153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code-maven.com/img/nod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71" y="3186934"/>
            <a:ext cx="1698294" cy="1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livehacking.com/web/wp-content/uploads/2012/12/java-squa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52" y="1326052"/>
            <a:ext cx="1728161" cy="172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maven.apache.org/images/maven-logo-black-on-whit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769314"/>
            <a:ext cx="2358058" cy="59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pngwebicons.com/upload/clock_PNG877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30" y="167294"/>
            <a:ext cx="1432364" cy="14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bs.twimg.com/media/CfNypzqUMAAMK8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603" y="2121696"/>
            <a:ext cx="2576000" cy="19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bs.twimg.com/media/CfNyp1kUMAIkVx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48" y="1637781"/>
            <a:ext cx="2174874" cy="28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cataldohosting.com/content/images/2015/12/RaspberryPi_Logo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4" y="0"/>
            <a:ext cx="6286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media/CfIa5yPUEAUzo3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5" y="1637781"/>
            <a:ext cx="2174874" cy="28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724524" y="161406"/>
            <a:ext cx="3176880" cy="1387476"/>
            <a:chOff x="5724524" y="161406"/>
            <a:chExt cx="3176880" cy="13874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524" y="161406"/>
              <a:ext cx="2867025" cy="126786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8585329" y="161406"/>
              <a:ext cx="316075" cy="1387476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0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3" y="2116183"/>
            <a:ext cx="8314947" cy="2162176"/>
          </a:xfrm>
          <a:prstGeom prst="rect">
            <a:avLst/>
          </a:prstGeom>
        </p:spPr>
      </p:pic>
      <p:pic>
        <p:nvPicPr>
          <p:cNvPr id="2050" name="Picture 2" descr="https://s3.amazonaws.com/freecodecamp/logo4.0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79" y="600266"/>
            <a:ext cx="6284613" cy="9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00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can I learn?</a:t>
            </a:r>
            <a:endParaRPr lang="en-US" dirty="0"/>
          </a:p>
        </p:txBody>
      </p:sp>
      <p:pic>
        <p:nvPicPr>
          <p:cNvPr id="1026" name="Picture 2" descr="https://camo.githubusercontent.com/b16c74f7c182561903f2c6a5a937e3a2b7a8fecd/687474703a2f2f692e696d6775722e636f6d2f644c78386e7267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938808"/>
            <a:ext cx="6365875" cy="358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52 weeks x 40hrs = 2,080 </a:t>
            </a:r>
            <a:r>
              <a:rPr lang="en-US" dirty="0" err="1" smtClean="0"/>
              <a:t>hrs</a:t>
            </a:r>
            <a:r>
              <a:rPr lang="en-US" dirty="0" smtClean="0"/>
              <a:t> of content</a:t>
            </a:r>
          </a:p>
          <a:p>
            <a:r>
              <a:rPr lang="en-US" u="sng" dirty="0" smtClean="0"/>
              <a:t>Certifications</a:t>
            </a:r>
          </a:p>
          <a:p>
            <a:pPr lvl="1"/>
            <a:r>
              <a:rPr lang="en-US" dirty="0" smtClean="0"/>
              <a:t>Front End Development Certification (400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Visualization Certification (400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Back End Development </a:t>
            </a:r>
            <a:r>
              <a:rPr lang="en-US" dirty="0" err="1" smtClean="0"/>
              <a:t>Certfification</a:t>
            </a:r>
            <a:r>
              <a:rPr lang="en-US" dirty="0" smtClean="0"/>
              <a:t> (400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Full Stack Development Certification (800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stay busy for 1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2" y="741099"/>
            <a:ext cx="8495561" cy="39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 used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8" y="657225"/>
            <a:ext cx="6814238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 chose them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8" y="876300"/>
            <a:ext cx="5924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Windows </a:t>
            </a:r>
            <a:r>
              <a:rPr lang="en-US" sz="1600" dirty="0"/>
              <a:t>IT Pro report </a:t>
            </a:r>
            <a:endParaRPr lang="en-US" sz="1600" dirty="0" smtClean="0"/>
          </a:p>
          <a:p>
            <a:pPr lvl="1"/>
            <a:r>
              <a:rPr lang="en-US" sz="1400" dirty="0" smtClean="0"/>
              <a:t>most </a:t>
            </a:r>
            <a:r>
              <a:rPr lang="en-US" sz="1400" dirty="0"/>
              <a:t>in-demand skills include </a:t>
            </a:r>
            <a:r>
              <a:rPr lang="en-US" sz="1400" dirty="0" smtClean="0"/>
              <a:t>open source </a:t>
            </a:r>
            <a:r>
              <a:rPr lang="en-US" sz="1400" dirty="0"/>
              <a:t>tools, configuration management systems, programming platforms, and knowledge of development operations</a:t>
            </a:r>
          </a:p>
          <a:p>
            <a:r>
              <a:rPr lang="en-US" sz="1600" dirty="0" smtClean="0"/>
              <a:t>Siloed </a:t>
            </a:r>
            <a:r>
              <a:rPr lang="en-US" sz="1600" dirty="0"/>
              <a:t>skills are great, but there is a shift towards a broader understanding of IT architecture &amp; agile processes</a:t>
            </a:r>
          </a:p>
          <a:p>
            <a:r>
              <a:rPr lang="en-US" sz="1600" dirty="0" smtClean="0"/>
              <a:t>Not </a:t>
            </a:r>
            <a:r>
              <a:rPr lang="en-US" sz="1600" dirty="0"/>
              <a:t>every company is able to spend time &amp; money on training in-house folks</a:t>
            </a:r>
          </a:p>
          <a:p>
            <a:r>
              <a:rPr lang="en-US" sz="1600" dirty="0" smtClean="0"/>
              <a:t>Hiring </a:t>
            </a:r>
            <a:r>
              <a:rPr lang="en-US" sz="1600" dirty="0"/>
              <a:t>outside talent is an option, but not always the best option</a:t>
            </a:r>
          </a:p>
          <a:p>
            <a:r>
              <a:rPr lang="en-US" sz="1600" dirty="0"/>
              <a:t>S</a:t>
            </a:r>
            <a:r>
              <a:rPr lang="en-US" sz="1600" dirty="0" smtClean="0"/>
              <a:t>oft </a:t>
            </a:r>
            <a:r>
              <a:rPr lang="en-US" sz="1600" dirty="0"/>
              <a:t>skills and the capacity to learn &amp; apply new technologies is </a:t>
            </a:r>
            <a:r>
              <a:rPr lang="en-US" sz="1600" dirty="0" smtClean="0"/>
              <a:t>critical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skills </a:t>
            </a:r>
            <a:r>
              <a:rPr lang="en-US" dirty="0" smtClean="0"/>
              <a:t>are </a:t>
            </a:r>
            <a:r>
              <a:rPr lang="en-US" dirty="0"/>
              <a:t>required</a:t>
            </a:r>
          </a:p>
        </p:txBody>
      </p:sp>
    </p:spTree>
    <p:extLst>
      <p:ext uri="{BB962C8B-B14F-4D97-AF65-F5344CB8AC3E}">
        <p14:creationId xmlns:p14="http://schemas.microsoft.com/office/powerpoint/2010/main" val="326719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this all mean?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379413" y="1162050"/>
            <a:ext cx="8458200" cy="342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17074"/>
                </a:solidFill>
              </a:rPr>
              <a:t>Get Educated</a:t>
            </a:r>
          </a:p>
          <a:p>
            <a:r>
              <a:rPr lang="en-US" dirty="0" smtClean="0">
                <a:solidFill>
                  <a:srgbClr val="717074"/>
                </a:solidFill>
              </a:rPr>
              <a:t>Get Uncomfortable</a:t>
            </a:r>
          </a:p>
          <a:p>
            <a:r>
              <a:rPr lang="en-US" dirty="0" smtClean="0">
                <a:solidFill>
                  <a:srgbClr val="717074"/>
                </a:solidFill>
              </a:rPr>
              <a:t>Get Invigorated</a:t>
            </a:r>
          </a:p>
          <a:p>
            <a:r>
              <a:rPr lang="en-US" dirty="0" smtClean="0">
                <a:solidFill>
                  <a:srgbClr val="717074"/>
                </a:solidFill>
              </a:rPr>
              <a:t>Get Involved</a:t>
            </a:r>
          </a:p>
          <a:p>
            <a:endParaRPr lang="en-US" dirty="0">
              <a:solidFill>
                <a:srgbClr val="717074"/>
              </a:solidFill>
            </a:endParaRPr>
          </a:p>
          <a:p>
            <a:pPr marL="0" indent="0">
              <a:buFont typeface="Arial"/>
              <a:buNone/>
            </a:pPr>
            <a:endParaRPr lang="en-US" dirty="0">
              <a:solidFill>
                <a:srgbClr val="717074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362575" y="1343025"/>
            <a:ext cx="4019550" cy="34290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i="1" dirty="0" smtClean="0">
                <a:solidFill>
                  <a:srgbClr val="717074"/>
                </a:solidFill>
                <a:effectLst>
                  <a:glow rad="266700">
                    <a:srgbClr val="FFFFFF">
                      <a:alpha val="40000"/>
                    </a:srgbClr>
                  </a:glow>
                </a:effectLst>
              </a:rPr>
              <a:t>“If you don’t like change, you will like irrelevancy even less”</a:t>
            </a:r>
          </a:p>
          <a:p>
            <a:pPr marL="0" indent="0">
              <a:buFont typeface="Arial"/>
              <a:buNone/>
            </a:pPr>
            <a:endParaRPr lang="en-US" sz="2400" i="1" dirty="0">
              <a:solidFill>
                <a:srgbClr val="717074"/>
              </a:solidFill>
              <a:effectLst>
                <a:glow rad="266700">
                  <a:srgbClr val="FFFFFF">
                    <a:alpha val="40000"/>
                  </a:srgbClr>
                </a:glow>
              </a:effectLst>
            </a:endParaRPr>
          </a:p>
          <a:p>
            <a:pPr marL="0" indent="0">
              <a:buFont typeface="Arial"/>
              <a:buNone/>
            </a:pPr>
            <a:r>
              <a:rPr lang="en-US" sz="1400" i="1" dirty="0" smtClean="0">
                <a:solidFill>
                  <a:srgbClr val="717074"/>
                </a:solidFill>
                <a:effectLst>
                  <a:glow rad="266700">
                    <a:srgbClr val="FFFFFF">
                      <a:alpha val="40000"/>
                    </a:srgbClr>
                  </a:glow>
                </a:effectLst>
              </a:rPr>
              <a:t>-General Eric Shinseki, US Army</a:t>
            </a:r>
            <a:endParaRPr lang="en-US" sz="1400" i="1" dirty="0">
              <a:solidFill>
                <a:srgbClr val="717074"/>
              </a:solidFill>
              <a:effectLst>
                <a:glow rad="266700">
                  <a:srgbClr val="FFFFFF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614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tical flare (32).png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13636">
            <a:off x="-1137435" y="-336076"/>
            <a:ext cx="9144000" cy="5080635"/>
          </a:xfrm>
          <a:prstGeom prst="rect">
            <a:avLst/>
          </a:prstGeom>
        </p:spPr>
      </p:pic>
      <p:pic>
        <p:nvPicPr>
          <p:cNvPr id="2" name="Picture 1" descr="TY b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636" y="2043559"/>
            <a:ext cx="5506398" cy="105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49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Infrastructure </a:t>
            </a:r>
            <a:r>
              <a:rPr lang="en-US" dirty="0"/>
              <a:t>as code</a:t>
            </a:r>
          </a:p>
          <a:p>
            <a:r>
              <a:rPr lang="en-US" dirty="0" smtClean="0"/>
              <a:t>DevOps </a:t>
            </a:r>
            <a:r>
              <a:rPr lang="en-US" dirty="0"/>
              <a:t>&amp; collaboration</a:t>
            </a:r>
          </a:p>
          <a:p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to code</a:t>
            </a:r>
          </a:p>
          <a:p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Key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9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 smtClean="0"/>
              <a:t>Writing </a:t>
            </a:r>
            <a:r>
              <a:rPr lang="en-US" sz="1400" dirty="0"/>
              <a:t>code to manage configurations, automate provisioning of infrastructure and application </a:t>
            </a:r>
            <a:r>
              <a:rPr lang="en-US" sz="1400" dirty="0" smtClean="0"/>
              <a:t>deployments</a:t>
            </a:r>
          </a:p>
          <a:p>
            <a:r>
              <a:rPr lang="en-US" sz="1400" dirty="0" smtClean="0"/>
              <a:t>More </a:t>
            </a:r>
            <a:r>
              <a:rPr lang="en-US" sz="1400" dirty="0"/>
              <a:t>than just scripting or infrastructure automation; incorporates software development processes</a:t>
            </a:r>
          </a:p>
          <a:p>
            <a:r>
              <a:rPr lang="en-US" sz="1400" dirty="0" smtClean="0"/>
              <a:t>Write </a:t>
            </a:r>
            <a:r>
              <a:rPr lang="en-US" sz="1400" dirty="0"/>
              <a:t>code to provision and manage your server/VM/etc.</a:t>
            </a:r>
          </a:p>
          <a:p>
            <a:r>
              <a:rPr lang="en-US" sz="1400" dirty="0" smtClean="0"/>
              <a:t>Version </a:t>
            </a:r>
            <a:r>
              <a:rPr lang="en-US" sz="1400" dirty="0"/>
              <a:t>control (easily track changes and provide a rollback path), testing, small deployments</a:t>
            </a:r>
          </a:p>
          <a:p>
            <a:r>
              <a:rPr lang="en-US" sz="1400" dirty="0" smtClean="0"/>
              <a:t>Configurations </a:t>
            </a:r>
            <a:r>
              <a:rPr lang="en-US" sz="1400" dirty="0"/>
              <a:t>can be consistently repeated, tested, easily shared, and promoted</a:t>
            </a:r>
          </a:p>
          <a:p>
            <a:pPr lvl="1"/>
            <a:r>
              <a:rPr lang="en-US" sz="1200" dirty="0" smtClean="0"/>
              <a:t>Self-corrects </a:t>
            </a:r>
            <a:r>
              <a:rPr lang="en-US" sz="1200" dirty="0"/>
              <a:t>to desired state</a:t>
            </a:r>
          </a:p>
          <a:p>
            <a:pPr lvl="1"/>
            <a:r>
              <a:rPr lang="en-US" sz="1200" dirty="0" smtClean="0"/>
              <a:t>Becomes </a:t>
            </a:r>
            <a:r>
              <a:rPr lang="en-US" sz="1200" dirty="0"/>
              <a:t>executable documentation</a:t>
            </a:r>
          </a:p>
          <a:p>
            <a:pPr lvl="1"/>
            <a:r>
              <a:rPr lang="en-US" sz="1200" dirty="0" smtClean="0"/>
              <a:t>Descriptive </a:t>
            </a:r>
            <a:r>
              <a:rPr lang="en-US" sz="1200" dirty="0"/>
              <a:t>languages and flat text files are easy to understand</a:t>
            </a:r>
          </a:p>
          <a:p>
            <a:r>
              <a:rPr lang="en-US" sz="1400" dirty="0" smtClean="0"/>
              <a:t>Ex</a:t>
            </a:r>
            <a:r>
              <a:rPr lang="en-US" sz="1400" dirty="0"/>
              <a:t>: Puppet, Chef, </a:t>
            </a:r>
            <a:r>
              <a:rPr lang="en-US" sz="1400" dirty="0" err="1"/>
              <a:t>Ansible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infrastructure as code?</a:t>
            </a:r>
          </a:p>
        </p:txBody>
      </p:sp>
    </p:spTree>
    <p:extLst>
      <p:ext uri="{BB962C8B-B14F-4D97-AF65-F5344CB8AC3E}">
        <p14:creationId xmlns:p14="http://schemas.microsoft.com/office/powerpoint/2010/main" val="20092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Infrastructure-as-Code</a:t>
            </a:r>
            <a:endParaRPr lang="en-US" dirty="0"/>
          </a:p>
        </p:txBody>
      </p:sp>
      <p:sp>
        <p:nvSpPr>
          <p:cNvPr id="48" name="Subtitle 4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Repeatable, consistent automated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413" y="1690047"/>
            <a:ext cx="2853471" cy="2333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79412" y="1064008"/>
            <a:ext cx="2853471" cy="5284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cap="all" baseline="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r>
              <a:rPr lang="en-US" sz="1600" dirty="0"/>
              <a:t>DECLARE DESIRED STATE</a:t>
            </a:r>
          </a:p>
          <a:p>
            <a:pPr algn="ctr"/>
            <a:r>
              <a:rPr lang="en-US" sz="1600" dirty="0"/>
              <a:t>IN READABLE CODE</a:t>
            </a:r>
          </a:p>
        </p:txBody>
      </p:sp>
      <p:sp>
        <p:nvSpPr>
          <p:cNvPr id="6" name="Can 5"/>
          <p:cNvSpPr/>
          <p:nvPr/>
        </p:nvSpPr>
        <p:spPr>
          <a:xfrm>
            <a:off x="4568088" y="1314571"/>
            <a:ext cx="1628504" cy="671400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VERSION CONTROL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568088" y="3722914"/>
            <a:ext cx="1628503" cy="671400"/>
          </a:xfrm>
          <a:prstGeom prst="can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 PROFILES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258" b="48447"/>
          <a:stretch/>
        </p:blipFill>
        <p:spPr>
          <a:xfrm>
            <a:off x="7616953" y="1589226"/>
            <a:ext cx="842370" cy="140991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23804" y="2484328"/>
            <a:ext cx="2717074" cy="740228"/>
            <a:chOff x="3709852" y="2725783"/>
            <a:chExt cx="2717074" cy="740228"/>
          </a:xfrm>
        </p:grpSpPr>
        <p:sp>
          <p:nvSpPr>
            <p:cNvPr id="8" name="Rectangle 7"/>
            <p:cNvSpPr/>
            <p:nvPr/>
          </p:nvSpPr>
          <p:spPr>
            <a:xfrm>
              <a:off x="3709852" y="2725783"/>
              <a:ext cx="2717074" cy="740228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</a:gra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640080" rIns="0" rtlCol="0" anchor="ctr"/>
            <a:lstStyle/>
            <a:p>
              <a:r>
                <a:rPr lang="en-US" sz="1600" dirty="0" smtClean="0"/>
                <a:t>Orchestration &amp; Deployment Engine</a:t>
              </a:r>
              <a:endParaRPr lang="en-US" sz="16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811330" y="2882980"/>
              <a:ext cx="425834" cy="425834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>
            <a:stCxn id="4" idx="3"/>
            <a:endCxn id="6" idx="2"/>
          </p:cNvCxnSpPr>
          <p:nvPr/>
        </p:nvCxnSpPr>
        <p:spPr>
          <a:xfrm flipV="1">
            <a:off x="3232884" y="1650271"/>
            <a:ext cx="1335204" cy="1206660"/>
          </a:xfrm>
          <a:prstGeom prst="straightConnector1">
            <a:avLst/>
          </a:prstGeom>
          <a:ln w="3810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7" idx="2"/>
          </p:cNvCxnSpPr>
          <p:nvPr/>
        </p:nvCxnSpPr>
        <p:spPr>
          <a:xfrm>
            <a:off x="3232884" y="2856931"/>
            <a:ext cx="1335204" cy="1201683"/>
          </a:xfrm>
          <a:prstGeom prst="straightConnector1">
            <a:avLst/>
          </a:prstGeom>
          <a:ln w="3810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8" idx="0"/>
          </p:cNvCxnSpPr>
          <p:nvPr/>
        </p:nvCxnSpPr>
        <p:spPr>
          <a:xfrm>
            <a:off x="5382340" y="1985971"/>
            <a:ext cx="1" cy="498357"/>
          </a:xfrm>
          <a:prstGeom prst="straightConnector1">
            <a:avLst/>
          </a:prstGeom>
          <a:ln w="38100" cmpd="sng">
            <a:solidFill>
              <a:schemeClr val="tx2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7" idx="1"/>
          </p:cNvCxnSpPr>
          <p:nvPr/>
        </p:nvCxnSpPr>
        <p:spPr>
          <a:xfrm flipH="1">
            <a:off x="5382340" y="3224556"/>
            <a:ext cx="1" cy="498358"/>
          </a:xfrm>
          <a:prstGeom prst="straightConnector1">
            <a:avLst/>
          </a:prstGeom>
          <a:ln w="38100" cmpd="sng">
            <a:solidFill>
              <a:schemeClr val="tx2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21559" y="3030416"/>
            <a:ext cx="1233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Storage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Compute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Network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Middleware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Runtime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Application</a:t>
            </a:r>
          </a:p>
        </p:txBody>
      </p:sp>
      <p:sp>
        <p:nvSpPr>
          <p:cNvPr id="27" name="Folded Corner 26"/>
          <p:cNvSpPr/>
          <p:nvPr/>
        </p:nvSpPr>
        <p:spPr>
          <a:xfrm>
            <a:off x="5466812" y="3333141"/>
            <a:ext cx="496389" cy="273901"/>
          </a:xfrm>
          <a:prstGeom prst="foldedCorner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CONFIG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7107754" y="3005562"/>
            <a:ext cx="312392" cy="1225184"/>
          </a:xfrm>
          <a:prstGeom prst="leftBrac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8" idx="1"/>
            <a:endCxn id="7" idx="4"/>
          </p:cNvCxnSpPr>
          <p:nvPr/>
        </p:nvCxnSpPr>
        <p:spPr>
          <a:xfrm flipH="1">
            <a:off x="6196591" y="3618154"/>
            <a:ext cx="911163" cy="440460"/>
          </a:xfrm>
          <a:prstGeom prst="straightConnector1">
            <a:avLst/>
          </a:prstGeom>
          <a:ln w="12700" cmpd="sng">
            <a:solidFill>
              <a:schemeClr val="bg2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</p:cNvCxnSpPr>
          <p:nvPr/>
        </p:nvCxnSpPr>
        <p:spPr>
          <a:xfrm>
            <a:off x="6740878" y="2854442"/>
            <a:ext cx="679268" cy="0"/>
          </a:xfrm>
          <a:prstGeom prst="straightConnector1">
            <a:avLst/>
          </a:prstGeom>
          <a:ln w="3810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20065831">
            <a:off x="6246680" y="3836327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2"/>
                </a:solidFill>
              </a:rPr>
              <a:t>PARAMETERS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76303" y="1060392"/>
            <a:ext cx="2248642" cy="5284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cap="all" baseline="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r>
              <a:rPr lang="en-US" sz="1600" dirty="0" smtClean="0"/>
              <a:t>MANAGE TO</a:t>
            </a:r>
          </a:p>
          <a:p>
            <a:pPr algn="ctr"/>
            <a:r>
              <a:rPr lang="en-US" sz="1600" dirty="0" smtClean="0"/>
              <a:t>KNOWN GOOD STATE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 rot="19062339">
            <a:off x="3274033" y="2049389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</a:rPr>
              <a:t>CODE &amp; BINARIES</a:t>
            </a:r>
          </a:p>
        </p:txBody>
      </p:sp>
      <p:sp>
        <p:nvSpPr>
          <p:cNvPr id="38" name="TextBox 37"/>
          <p:cNvSpPr txBox="1"/>
          <p:nvPr/>
        </p:nvSpPr>
        <p:spPr>
          <a:xfrm rot="2530782">
            <a:off x="3089678" y="3440323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</a:rPr>
              <a:t>ATTRIBUTES &amp; METADATA</a:t>
            </a:r>
          </a:p>
        </p:txBody>
      </p:sp>
      <p:sp>
        <p:nvSpPr>
          <p:cNvPr id="39" name="Oval 38"/>
          <p:cNvSpPr/>
          <p:nvPr/>
        </p:nvSpPr>
        <p:spPr>
          <a:xfrm>
            <a:off x="3196515" y="2823681"/>
            <a:ext cx="65161" cy="65161"/>
          </a:xfrm>
          <a:prstGeom prst="ellipse">
            <a:avLst/>
          </a:prstGeom>
          <a:solidFill>
            <a:schemeClr val="accent1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171178" y="4456113"/>
            <a:ext cx="2422321" cy="52846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800" cap="all" baseline="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pPr algn="ctr"/>
            <a:r>
              <a:rPr lang="en-US" sz="1600" dirty="0" smtClean="0"/>
              <a:t>WORK FROM</a:t>
            </a:r>
          </a:p>
          <a:p>
            <a:pPr algn="ctr"/>
            <a:r>
              <a:rPr lang="en-US" sz="1600" dirty="0" smtClean="0"/>
              <a:t>KNOWN GOOD STATE</a:t>
            </a:r>
            <a:endParaRPr lang="en-US" sz="1600" dirty="0"/>
          </a:p>
        </p:txBody>
      </p:sp>
      <p:sp>
        <p:nvSpPr>
          <p:cNvPr id="42" name="Oval 41"/>
          <p:cNvSpPr/>
          <p:nvPr/>
        </p:nvSpPr>
        <p:spPr>
          <a:xfrm>
            <a:off x="269874" y="1279601"/>
            <a:ext cx="219075" cy="220181"/>
          </a:xfrm>
          <a:prstGeom prst="ellipse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1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061640" y="4456113"/>
            <a:ext cx="219075" cy="220181"/>
          </a:xfrm>
          <a:prstGeom prst="ellipse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2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611614" y="1075512"/>
            <a:ext cx="219075" cy="220181"/>
          </a:xfrm>
          <a:prstGeom prst="ellipse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Calibri" panose="020F0502020204030204" pitchFamily="34" charset="0"/>
              </a:rPr>
              <a:t>3</a:t>
            </a:r>
            <a:endParaRPr lang="en-US" sz="1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Folded Corner 46"/>
          <p:cNvSpPr/>
          <p:nvPr/>
        </p:nvSpPr>
        <p:spPr>
          <a:xfrm>
            <a:off x="5466812" y="2090730"/>
            <a:ext cx="496389" cy="273901"/>
          </a:xfrm>
          <a:prstGeom prst="foldedCorner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BINARY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T</a:t>
            </a:r>
            <a:r>
              <a:rPr lang="en-US" sz="1800" dirty="0" smtClean="0"/>
              <a:t>he </a:t>
            </a:r>
            <a:r>
              <a:rPr lang="en-US" sz="1800" dirty="0"/>
              <a:t>practice of operations and development engineers participating together in the entire service lifecycle, from design through the development process to production support.</a:t>
            </a:r>
          </a:p>
          <a:p>
            <a:r>
              <a:rPr lang="en-US" sz="1800" dirty="0" smtClean="0"/>
              <a:t>Characterized </a:t>
            </a:r>
            <a:r>
              <a:rPr lang="en-US" sz="1800" dirty="0"/>
              <a:t>by operations staff making use many of the same techniques as developers for their systems work.</a:t>
            </a:r>
          </a:p>
          <a:p>
            <a:r>
              <a:rPr lang="en-US" sz="1800" dirty="0" smtClean="0"/>
              <a:t>"</a:t>
            </a:r>
            <a:r>
              <a:rPr lang="en-US" sz="1800" dirty="0"/>
              <a:t>Dev" isn't necessarily only developers, but can be everyone involved in developing the product</a:t>
            </a:r>
          </a:p>
          <a:p>
            <a:r>
              <a:rPr lang="en-US" sz="1800" dirty="0" smtClean="0"/>
              <a:t>"</a:t>
            </a:r>
            <a:r>
              <a:rPr lang="en-US" sz="1800" dirty="0"/>
              <a:t>Ops" is general term for system administrators &amp; sub-disciplines</a:t>
            </a:r>
          </a:p>
          <a:p>
            <a:r>
              <a:rPr lang="en-US" sz="1800" dirty="0" smtClean="0"/>
              <a:t>Extends </a:t>
            </a:r>
            <a:r>
              <a:rPr lang="en-US" sz="1800" dirty="0"/>
              <a:t>Lean &amp; Agile approaches towards the entire IT </a:t>
            </a:r>
            <a:r>
              <a:rPr lang="en-US" sz="1800" dirty="0" smtClean="0"/>
              <a:t>service</a:t>
            </a:r>
          </a:p>
          <a:p>
            <a:r>
              <a:rPr lang="en-US" sz="1800" dirty="0" smtClean="0">
                <a:hlinkClick r:id="rId2"/>
              </a:rPr>
              <a:t>FUN TIME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 &amp; collaboration</a:t>
            </a:r>
          </a:p>
        </p:txBody>
      </p:sp>
    </p:spTree>
    <p:extLst>
      <p:ext uri="{BB962C8B-B14F-4D97-AF65-F5344CB8AC3E}">
        <p14:creationId xmlns:p14="http://schemas.microsoft.com/office/powerpoint/2010/main" val="6266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 smtClean="0"/>
              <a:t>Values</a:t>
            </a:r>
            <a:endParaRPr lang="en-US" sz="2000" dirty="0"/>
          </a:p>
          <a:p>
            <a:pPr lvl="1"/>
            <a:r>
              <a:rPr lang="en-US" sz="2400" dirty="0" smtClean="0"/>
              <a:t>Individuals </a:t>
            </a:r>
            <a:r>
              <a:rPr lang="en-US" sz="2400" dirty="0"/>
              <a:t>and interactions</a:t>
            </a:r>
            <a:r>
              <a:rPr lang="en-US" sz="1800" dirty="0"/>
              <a:t> over </a:t>
            </a:r>
            <a:r>
              <a:rPr lang="en-US" sz="1400" dirty="0"/>
              <a:t>processes and tools</a:t>
            </a:r>
          </a:p>
          <a:p>
            <a:pPr lvl="1"/>
            <a:r>
              <a:rPr lang="en-US" sz="2400" dirty="0" smtClean="0"/>
              <a:t>Working </a:t>
            </a:r>
            <a:r>
              <a:rPr lang="en-US" sz="2400" dirty="0"/>
              <a:t>software</a:t>
            </a:r>
            <a:r>
              <a:rPr lang="en-US" sz="1800" dirty="0"/>
              <a:t> over </a:t>
            </a:r>
            <a:r>
              <a:rPr lang="en-US" sz="1400" dirty="0"/>
              <a:t>comprehensive documentation</a:t>
            </a:r>
            <a:endParaRPr lang="en-US" sz="1800" dirty="0"/>
          </a:p>
          <a:p>
            <a:pPr lvl="1"/>
            <a:r>
              <a:rPr lang="en-US" sz="2400" dirty="0" smtClean="0"/>
              <a:t>Customer </a:t>
            </a:r>
            <a:r>
              <a:rPr lang="en-US" sz="2400" dirty="0"/>
              <a:t>collaboration</a:t>
            </a:r>
            <a:r>
              <a:rPr lang="en-US" sz="1800" dirty="0"/>
              <a:t> over </a:t>
            </a:r>
            <a:r>
              <a:rPr lang="en-US" sz="1400" dirty="0"/>
              <a:t>contract negotiation</a:t>
            </a:r>
            <a:endParaRPr lang="en-US" sz="1800" dirty="0"/>
          </a:p>
          <a:p>
            <a:pPr lvl="1"/>
            <a:r>
              <a:rPr lang="en-US" sz="2400" dirty="0" smtClean="0"/>
              <a:t>Responding </a:t>
            </a:r>
            <a:r>
              <a:rPr lang="en-US" sz="2400" dirty="0"/>
              <a:t>to change</a:t>
            </a:r>
            <a:r>
              <a:rPr lang="en-US" sz="1800" dirty="0"/>
              <a:t> over </a:t>
            </a:r>
            <a:r>
              <a:rPr lang="en-US" sz="1400" dirty="0"/>
              <a:t>following a plan</a:t>
            </a:r>
            <a:endParaRPr lang="en-US" sz="1800" dirty="0"/>
          </a:p>
          <a:p>
            <a:r>
              <a:rPr lang="en-US" sz="2000" dirty="0" smtClean="0"/>
              <a:t>Principles - approaches </a:t>
            </a:r>
            <a:r>
              <a:rPr lang="en-US" sz="2000" dirty="0"/>
              <a:t>that support these values</a:t>
            </a:r>
          </a:p>
          <a:p>
            <a:r>
              <a:rPr lang="en-US" sz="2000" dirty="0" smtClean="0"/>
              <a:t>Methods </a:t>
            </a:r>
            <a:r>
              <a:rPr lang="en-US" sz="2000" dirty="0"/>
              <a:t>&amp; </a:t>
            </a:r>
            <a:r>
              <a:rPr lang="en-US" sz="2000" dirty="0" smtClean="0"/>
              <a:t>practices - process </a:t>
            </a:r>
            <a:r>
              <a:rPr lang="en-US" sz="2000" dirty="0"/>
              <a:t>implementations of </a:t>
            </a:r>
            <a:r>
              <a:rPr lang="en-US" sz="2000" dirty="0" smtClean="0"/>
              <a:t>principles</a:t>
            </a:r>
          </a:p>
          <a:p>
            <a:r>
              <a:rPr lang="en-US" sz="2000" dirty="0" smtClean="0"/>
              <a:t>Tools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 now it’s time for a breakdown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 smtClean="0"/>
              <a:t>Software </a:t>
            </a:r>
            <a:r>
              <a:rPr lang="en-US" sz="1800" dirty="0"/>
              <a:t>development lifecycle describes the process for planning, creating, testing, deploying, managing, and retiring software/applications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ystem </a:t>
            </a:r>
            <a:r>
              <a:rPr lang="en-US" sz="1800" dirty="0"/>
              <a:t>administrators need </a:t>
            </a:r>
            <a:r>
              <a:rPr lang="en-US" sz="1800" dirty="0" smtClean="0"/>
              <a:t>to understand:</a:t>
            </a:r>
            <a:endParaRPr lang="en-US" sz="1800" dirty="0"/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oftware </a:t>
            </a:r>
            <a:r>
              <a:rPr lang="en-US" sz="1600" dirty="0"/>
              <a:t>development toolchains that are being used by their developer end-users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pplication </a:t>
            </a:r>
            <a:r>
              <a:rPr lang="en-US" sz="1600" dirty="0"/>
              <a:t>development lifecycle </a:t>
            </a:r>
            <a:r>
              <a:rPr lang="en-US" sz="1600" dirty="0" smtClean="0"/>
              <a:t>(Dev </a:t>
            </a:r>
            <a:r>
              <a:rPr lang="en-US" sz="1600" dirty="0"/>
              <a:t>=&gt; </a:t>
            </a:r>
            <a:r>
              <a:rPr lang="en-US" sz="1600" dirty="0" smtClean="0"/>
              <a:t>QA =&gt; Test </a:t>
            </a:r>
            <a:r>
              <a:rPr lang="en-US" sz="1600" dirty="0"/>
              <a:t>=&gt; </a:t>
            </a:r>
            <a:r>
              <a:rPr lang="en-US" sz="1600" dirty="0" smtClean="0"/>
              <a:t>Prod)</a:t>
            </a:r>
            <a:endParaRPr lang="en-US" sz="1600" dirty="0"/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oftware </a:t>
            </a:r>
            <a:r>
              <a:rPr lang="en-US" sz="1600" dirty="0"/>
              <a:t>development terms as they pertain to delivering IaaS or PaaS to developer end-users</a:t>
            </a:r>
          </a:p>
          <a:p>
            <a:pPr lvl="2"/>
            <a:r>
              <a:rPr lang="en-US" sz="1200" dirty="0" smtClean="0"/>
              <a:t>(</a:t>
            </a:r>
            <a:r>
              <a:rPr lang="en-US" sz="1200" dirty="0"/>
              <a:t>artifacts, builds, etc</a:t>
            </a:r>
            <a:r>
              <a:rPr lang="en-US" sz="1200" dirty="0" smtClean="0"/>
              <a:t>.)</a:t>
            </a:r>
          </a:p>
          <a:p>
            <a:pPr lvl="1"/>
            <a:r>
              <a:rPr lang="en-US" sz="1600" dirty="0"/>
              <a:t>I</a:t>
            </a:r>
            <a:r>
              <a:rPr lang="en-US" sz="1600" dirty="0" smtClean="0"/>
              <a:t>nfrastructure/IT </a:t>
            </a:r>
            <a:r>
              <a:rPr lang="en-US" sz="1600" dirty="0"/>
              <a:t>service requirements for each stage of SDLC (infrastructure as code helps</a:t>
            </a:r>
            <a:r>
              <a:rPr lang="en-US" sz="1600" dirty="0" smtClean="0"/>
              <a:t>!)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sdlc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 external black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6 EMC Template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2016 EMC Template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0">
          <a:defRPr sz="16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EMC Template.potx</Template>
  <TotalTime>572</TotalTime>
  <Words>881</Words>
  <Application>Microsoft Office PowerPoint</Application>
  <PresentationFormat>On-screen Show (16:9)</PresentationFormat>
  <Paragraphs>152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Book Antiqua</vt:lpstr>
      <vt:lpstr>Calibri</vt:lpstr>
      <vt:lpstr>Calibri Light</vt:lpstr>
      <vt:lpstr>Lucida Grande</vt:lpstr>
      <vt:lpstr>Verdana</vt:lpstr>
      <vt:lpstr>Wingdings</vt:lpstr>
      <vt:lpstr>2016 external black</vt:lpstr>
      <vt:lpstr>2016 EMC Template</vt:lpstr>
      <vt:lpstr>1_2016 EMC Template</vt:lpstr>
      <vt:lpstr>Learning to code while doing your day job </vt:lpstr>
      <vt:lpstr>The IT world has changed</vt:lpstr>
      <vt:lpstr>New skills are required</vt:lpstr>
      <vt:lpstr>Key concepts</vt:lpstr>
      <vt:lpstr>What is infrastructure as code?</vt:lpstr>
      <vt:lpstr>Infrastructure-as-Code</vt:lpstr>
      <vt:lpstr>DevOps &amp; collaboration</vt:lpstr>
      <vt:lpstr>And now it’s time for a breakdown</vt:lpstr>
      <vt:lpstr>Understanding sdlc</vt:lpstr>
      <vt:lpstr>Why you should learn to code</vt:lpstr>
      <vt:lpstr>Why you should still learn to code</vt:lpstr>
      <vt:lpstr>Convincing your boss</vt:lpstr>
      <vt:lpstr>Resources</vt:lpstr>
      <vt:lpstr>‘Dis’comfort zone</vt:lpstr>
      <vt:lpstr>A tech podcast for you, by you</vt:lpstr>
      <vt:lpstr>Guests</vt:lpstr>
      <vt:lpstr>Guests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I learn?</vt:lpstr>
      <vt:lpstr>stay busy for 1 year</vt:lpstr>
      <vt:lpstr>How it works</vt:lpstr>
      <vt:lpstr>How I used it</vt:lpstr>
      <vt:lpstr>Why I chose them</vt:lpstr>
      <vt:lpstr>What does this all mean?</vt:lpstr>
      <vt:lpstr>PowerPoint Presentation</vt:lpstr>
      <vt:lpstr>PowerPoint Presentation</vt:lpstr>
    </vt:vector>
  </TitlesOfParts>
  <Company>EMC Corporation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POWERPOINT TEMPLATES</dc:title>
  <dc:creator>EMC</dc:creator>
  <cp:lastModifiedBy>Brent Piatti</cp:lastModifiedBy>
  <cp:revision>130</cp:revision>
  <cp:lastPrinted>2015-08-06T17:35:06Z</cp:lastPrinted>
  <dcterms:created xsi:type="dcterms:W3CDTF">2015-01-20T10:09:54Z</dcterms:created>
  <dcterms:modified xsi:type="dcterms:W3CDTF">2016-05-02T01:46:38Z</dcterms:modified>
</cp:coreProperties>
</file>